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73" r:id="rId5"/>
    <p:sldId id="277" r:id="rId6"/>
    <p:sldId id="276" r:id="rId7"/>
    <p:sldId id="278" r:id="rId8"/>
    <p:sldId id="275" r:id="rId9"/>
    <p:sldId id="279" r:id="rId10"/>
    <p:sldId id="274" r:id="rId11"/>
    <p:sldId id="264" r:id="rId12"/>
    <p:sldId id="26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66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20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D37D2-3E72-8426-2CBE-8E3CCB24FA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16D542-9CE1-519F-9BFA-6CF90AEEFA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AC7B1-A1E7-53F6-B2AE-525160F26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7D0520-8C56-E62C-F9DD-10718D3D3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10B939-3750-27B6-6E9C-383B37400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096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0EA93-2DD1-929D-6D29-8D4CEF839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73405-4F4A-2F9D-8567-DBFA105B86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83E19-6CBC-C962-67DA-F719B59B6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F59043-A489-6947-14D8-AA6DA6C8D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108225-967D-9323-D93D-AD3D3936F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397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1A456-27AA-6FC4-3C03-D4F0C77DB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19BA28-114D-AF44-4526-6CEAFA63D2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2A1E0E-AECE-4B64-7447-03CEBB83D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55BD76-6B51-3A91-9696-28624F8B1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B2F541-2F76-198A-B803-92AF5AF33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507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32EDE-2052-F421-CBC7-952879F5A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5843D6-9F3F-D8A9-7274-D5DE805E4C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0901BB-BA73-DA32-0E59-C75A1FD96E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E52575-0D63-A8EF-3FA6-23F317BF6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9E4345-C794-556F-15D6-1D49CCC5D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87BF39-D032-A2FB-0B5D-F9A3C3437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077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C83E3-6CF9-F805-65B9-C500EDDD6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319F3B-575C-B1DA-A64C-989B8A8DC3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74CD4B-42EA-C8EA-1E73-59BC4D0D61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6199E7-5D9E-5BC3-CFA4-6992455163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99D02C-3840-F8B9-0381-FEBC3D0920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D4A9E9-7C22-2872-CF39-7AA05D438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A6FB49C-52CF-3697-8421-AF5F73E58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8C2709-4A91-0710-777A-812F041C1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561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23846-C4EC-F86F-9D7E-976805C06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A9212D-1D85-A413-F280-570B12EFE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FEA896-3CB8-2708-889B-64F39FEA6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212651-6E27-E638-B7C1-FE905BD47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616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A3A069-6B8F-2D73-72D9-8A00DF883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65F4A9-CD52-590D-6BA1-62221816A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259F9E-30C6-76BA-BCC8-F62913AA8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507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AAA0F-E99D-7670-5950-BFC61E586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624E0-12FF-E63C-C94A-F35C4C08C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928B5C-C865-F387-80D4-7A9D804050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C615D5-D282-3602-FE19-CEA13C759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4CF647-CEDC-53B0-13E7-49C85D0CA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B1BDE1-D572-8F81-67C4-E1030666B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908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B1BE5-ACB0-43E2-FEB4-AB388D2E4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5695F0-3E4B-D9A9-865E-E55184E5DF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BF7786-2705-C7CA-885D-964925DB48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7758D3-65E4-E222-E850-38AB71CA0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C03C62-02D7-4E8C-A395-83827247A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DA5209-E0E9-54DF-A738-C74861A5A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550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79486-8E89-799C-BEA6-1A0716C55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D50AE3-8476-850B-F444-9846D24FF0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3CA005-057E-C006-EE6E-CDC3146EF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EC6CBB-C01D-B1E2-D6BE-F378B623B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E67E8-7712-8F68-6B82-610DFFB44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572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764272-321C-CC3D-6967-98AA0E179D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3905BB-038A-7C04-FE79-7947D94C83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1AAD14-8ACD-4A57-2717-8D0641792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749FCB-9CA9-9B55-EBF6-F618954D6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42286D-B09F-57F1-96B3-EA00846C3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259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B48CC3-08A3-E693-2785-1C0E41D30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B755DF-C092-3B42-8CFD-9EFA1F877C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9D39B5-EF21-EFC2-1058-DBA598A1FA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0D626E-435F-4AD5-859D-1930567CB7FB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A8F41-EF6F-8DFD-94ED-91EA0C9F50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03AD1C-6824-915E-A62E-FAED5FFB0C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387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45D2A-AA54-F10D-A54F-5F379929F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04B200-78B1-FF97-DE90-20C64F7EF7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316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581FC-BDF7-5078-96CF-05B6953FD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text, plant&#10;&#10;Description automatically generated">
            <a:extLst>
              <a:ext uri="{FF2B5EF4-FFF2-40B4-BE49-F238E27FC236}">
                <a16:creationId xmlns:a16="http://schemas.microsoft.com/office/drawing/2014/main" id="{E5BD4F51-8D44-3B20-3847-71C8FE5B47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13419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0B61B33-035A-9904-0823-63AAD2A9B3B0}"/>
              </a:ext>
            </a:extLst>
          </p:cNvPr>
          <p:cNvSpPr txBox="1"/>
          <p:nvPr/>
        </p:nvSpPr>
        <p:spPr>
          <a:xfrm>
            <a:off x="3098705" y="5169529"/>
            <a:ext cx="569508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</a:rPr>
              <a:t>Matthew 25:1-13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907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E7B1A36-94F5-CCDB-91A5-78285D098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 PARTS: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D81AEFC-498B-EDD3-A27C-833F8E963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8923" y="1901227"/>
            <a:ext cx="8347294" cy="4591647"/>
          </a:xfrm>
        </p:spPr>
        <p:txBody>
          <a:bodyPr>
            <a:normAutofit/>
          </a:bodyPr>
          <a:lstStyle/>
          <a:p>
            <a:r>
              <a:rPr lang="en-US" sz="6600" dirty="0">
                <a:solidFill>
                  <a:schemeClr val="bg1"/>
                </a:solidFill>
              </a:rPr>
              <a:t>PREPARATION</a:t>
            </a:r>
          </a:p>
          <a:p>
            <a:r>
              <a:rPr lang="en-US" sz="6600" dirty="0">
                <a:solidFill>
                  <a:schemeClr val="bg1"/>
                </a:solidFill>
              </a:rPr>
              <a:t>PARTICIPATION</a:t>
            </a:r>
          </a:p>
          <a:p>
            <a:r>
              <a:rPr lang="en-US" sz="6600" dirty="0">
                <a:solidFill>
                  <a:schemeClr val="bg1"/>
                </a:solidFill>
              </a:rPr>
              <a:t>PRECLUSION</a:t>
            </a:r>
          </a:p>
          <a:p>
            <a:r>
              <a:rPr lang="en-US" sz="6600" dirty="0">
                <a:solidFill>
                  <a:schemeClr val="bg1"/>
                </a:solidFill>
              </a:rPr>
              <a:t>PRONOUNCEMENT</a:t>
            </a:r>
          </a:p>
        </p:txBody>
      </p:sp>
    </p:spTree>
    <p:extLst>
      <p:ext uri="{BB962C8B-B14F-4D97-AF65-F5344CB8AC3E}">
        <p14:creationId xmlns:p14="http://schemas.microsoft.com/office/powerpoint/2010/main" val="3133974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E7B1A36-94F5-CCDB-91A5-78285D098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095469"/>
          </a:xfrm>
        </p:spPr>
        <p:txBody>
          <a:bodyPr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Preparation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D81AEFC-498B-EDD3-A27C-833F8E963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4233" y="1013988"/>
            <a:ext cx="9696261" cy="5169529"/>
          </a:xfrm>
        </p:spPr>
        <p:txBody>
          <a:bodyPr>
            <a:noAutofit/>
          </a:bodyPr>
          <a:lstStyle/>
          <a:p>
            <a:r>
              <a:rPr lang="en-US" sz="3300" dirty="0">
                <a:solidFill>
                  <a:schemeClr val="bg1"/>
                </a:solidFill>
              </a:rPr>
              <a:t>Matthew 25:1-10</a:t>
            </a:r>
            <a:r>
              <a:rPr lang="en-US" sz="3300" i="1" dirty="0">
                <a:solidFill>
                  <a:schemeClr val="bg1"/>
                </a:solidFill>
              </a:rPr>
              <a:t>a</a:t>
            </a:r>
            <a:endParaRPr lang="en-US" sz="3300" dirty="0">
              <a:solidFill>
                <a:schemeClr val="bg1"/>
              </a:solidFill>
            </a:endParaRPr>
          </a:p>
          <a:p>
            <a:r>
              <a:rPr lang="en-US" sz="3300" dirty="0">
                <a:solidFill>
                  <a:schemeClr val="bg1"/>
                </a:solidFill>
              </a:rPr>
              <a:t>Five Virgins Took Lamps and Oil</a:t>
            </a:r>
          </a:p>
          <a:p>
            <a:r>
              <a:rPr lang="en-US" sz="3300" dirty="0">
                <a:solidFill>
                  <a:schemeClr val="bg1"/>
                </a:solidFill>
              </a:rPr>
              <a:t>This required foresight</a:t>
            </a:r>
          </a:p>
          <a:p>
            <a:r>
              <a:rPr lang="en-US" sz="3300" dirty="0">
                <a:solidFill>
                  <a:schemeClr val="bg1"/>
                </a:solidFill>
              </a:rPr>
              <a:t>Foolishness is not adequate</a:t>
            </a:r>
          </a:p>
          <a:p>
            <a:r>
              <a:rPr lang="en-US" sz="3300" dirty="0">
                <a:solidFill>
                  <a:schemeClr val="bg1"/>
                </a:solidFill>
              </a:rPr>
              <a:t>Five Virgins took ONLY LAMPS</a:t>
            </a:r>
          </a:p>
          <a:p>
            <a:r>
              <a:rPr lang="en-US" sz="3300" dirty="0">
                <a:solidFill>
                  <a:schemeClr val="bg1"/>
                </a:solidFill>
              </a:rPr>
              <a:t>This preparation only for HERE and NOW</a:t>
            </a:r>
          </a:p>
          <a:p>
            <a:r>
              <a:rPr lang="en-US" sz="3300" dirty="0">
                <a:solidFill>
                  <a:schemeClr val="bg1"/>
                </a:solidFill>
              </a:rPr>
              <a:t>Why did the foolish not take extra oil?</a:t>
            </a:r>
          </a:p>
          <a:p>
            <a:r>
              <a:rPr lang="en-US" sz="3300" dirty="0">
                <a:solidFill>
                  <a:schemeClr val="bg1"/>
                </a:solidFill>
              </a:rPr>
              <a:t>Might be tired by extra weight</a:t>
            </a:r>
          </a:p>
          <a:p>
            <a:r>
              <a:rPr lang="en-US" sz="3300" dirty="0">
                <a:solidFill>
                  <a:schemeClr val="bg1"/>
                </a:solidFill>
              </a:rPr>
              <a:t>Who knows?</a:t>
            </a:r>
          </a:p>
        </p:txBody>
      </p:sp>
    </p:spTree>
    <p:extLst>
      <p:ext uri="{BB962C8B-B14F-4D97-AF65-F5344CB8AC3E}">
        <p14:creationId xmlns:p14="http://schemas.microsoft.com/office/powerpoint/2010/main" val="418510647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E7B1A36-94F5-CCDB-91A5-78285D098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095469"/>
          </a:xfrm>
        </p:spPr>
        <p:txBody>
          <a:bodyPr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Preparation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D81AEFC-498B-EDD3-A27C-833F8E963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4233" y="1013988"/>
            <a:ext cx="9696261" cy="5169529"/>
          </a:xfrm>
        </p:spPr>
        <p:txBody>
          <a:bodyPr>
            <a:noAutofit/>
          </a:bodyPr>
          <a:lstStyle/>
          <a:p>
            <a:r>
              <a:rPr lang="en-US" sz="3300" dirty="0">
                <a:solidFill>
                  <a:schemeClr val="bg1"/>
                </a:solidFill>
              </a:rPr>
              <a:t>Matthew 25:1-10</a:t>
            </a:r>
            <a:r>
              <a:rPr lang="en-US" sz="3300" i="1" dirty="0">
                <a:solidFill>
                  <a:schemeClr val="bg1"/>
                </a:solidFill>
              </a:rPr>
              <a:t>a</a:t>
            </a:r>
            <a:endParaRPr lang="en-US" sz="33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300" dirty="0">
                <a:solidFill>
                  <a:schemeClr val="bg1"/>
                </a:solidFill>
              </a:rPr>
              <a:t>Wise Denied Themselves to extent that:</a:t>
            </a:r>
          </a:p>
          <a:p>
            <a:r>
              <a:rPr lang="en-US" sz="3300" dirty="0">
                <a:solidFill>
                  <a:schemeClr val="bg1"/>
                </a:solidFill>
              </a:rPr>
              <a:t>They bore he extra burden</a:t>
            </a:r>
          </a:p>
          <a:p>
            <a:r>
              <a:rPr lang="en-US" sz="3300" dirty="0">
                <a:solidFill>
                  <a:schemeClr val="bg1"/>
                </a:solidFill>
              </a:rPr>
              <a:t>They Paid the extra price</a:t>
            </a:r>
          </a:p>
          <a:p>
            <a:pPr marL="0" indent="0">
              <a:buNone/>
            </a:pPr>
            <a:r>
              <a:rPr lang="en-US" sz="3300" dirty="0">
                <a:solidFill>
                  <a:schemeClr val="bg1"/>
                </a:solidFill>
              </a:rPr>
              <a:t>They Could Not Share With The Foolish</a:t>
            </a:r>
          </a:p>
          <a:p>
            <a:r>
              <a:rPr lang="en-US" sz="3300" dirty="0">
                <a:solidFill>
                  <a:schemeClr val="bg1"/>
                </a:solidFill>
              </a:rPr>
              <a:t>No one has enough righteousness to share with others</a:t>
            </a:r>
          </a:p>
          <a:p>
            <a:r>
              <a:rPr lang="en-US" sz="3300" dirty="0">
                <a:solidFill>
                  <a:schemeClr val="bg1"/>
                </a:solidFill>
              </a:rPr>
              <a:t>Wise ones did only thing they could do</a:t>
            </a:r>
          </a:p>
          <a:p>
            <a:r>
              <a:rPr lang="en-US" sz="3300" dirty="0">
                <a:solidFill>
                  <a:schemeClr val="bg1"/>
                </a:solidFill>
              </a:rPr>
              <a:t>Problem- it was too late to make proper preparation </a:t>
            </a:r>
          </a:p>
          <a:p>
            <a:r>
              <a:rPr lang="en-US" sz="3300" dirty="0">
                <a:solidFill>
                  <a:schemeClr val="bg1"/>
                </a:solidFill>
              </a:rPr>
              <a:t>No repentance after death!</a:t>
            </a:r>
          </a:p>
        </p:txBody>
      </p:sp>
    </p:spTree>
    <p:extLst>
      <p:ext uri="{BB962C8B-B14F-4D97-AF65-F5344CB8AC3E}">
        <p14:creationId xmlns:p14="http://schemas.microsoft.com/office/powerpoint/2010/main" val="243832519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E7B1A36-94F5-CCDB-91A5-78285D098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095469"/>
          </a:xfrm>
        </p:spPr>
        <p:txBody>
          <a:bodyPr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Participation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D81AEFC-498B-EDD3-A27C-833F8E963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4233" y="1013988"/>
            <a:ext cx="9696261" cy="5169529"/>
          </a:xfrm>
        </p:spPr>
        <p:txBody>
          <a:bodyPr>
            <a:noAutofit/>
          </a:bodyPr>
          <a:lstStyle/>
          <a:p>
            <a:r>
              <a:rPr lang="en-US" sz="3300" dirty="0">
                <a:solidFill>
                  <a:schemeClr val="bg1"/>
                </a:solidFill>
              </a:rPr>
              <a:t>Matthew 25:10</a:t>
            </a:r>
            <a:r>
              <a:rPr lang="en-US" sz="3300" i="1" dirty="0">
                <a:solidFill>
                  <a:schemeClr val="bg1"/>
                </a:solidFill>
              </a:rPr>
              <a:t>b</a:t>
            </a:r>
            <a:endParaRPr lang="en-US" sz="33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300" dirty="0">
                <a:solidFill>
                  <a:schemeClr val="bg1"/>
                </a:solidFill>
              </a:rPr>
              <a:t>It Is So Simple</a:t>
            </a:r>
          </a:p>
          <a:p>
            <a:r>
              <a:rPr lang="en-US" sz="3300" dirty="0">
                <a:solidFill>
                  <a:schemeClr val="bg1"/>
                </a:solidFill>
              </a:rPr>
              <a:t>Those who are prepared go to heaven</a:t>
            </a:r>
          </a:p>
          <a:p>
            <a:r>
              <a:rPr lang="en-US" sz="3300" dirty="0">
                <a:solidFill>
                  <a:schemeClr val="bg1"/>
                </a:solidFill>
              </a:rPr>
              <a:t>Those who are UNPREPARED will NOT go to heaven</a:t>
            </a:r>
          </a:p>
          <a:p>
            <a:pPr marL="0" indent="0">
              <a:buNone/>
            </a:pPr>
            <a:r>
              <a:rPr lang="en-US" sz="3300" dirty="0">
                <a:solidFill>
                  <a:schemeClr val="bg1"/>
                </a:solidFill>
              </a:rPr>
              <a:t>Preparation For Heaven Involves:</a:t>
            </a:r>
          </a:p>
          <a:p>
            <a:r>
              <a:rPr lang="en-US" sz="3300" dirty="0">
                <a:solidFill>
                  <a:schemeClr val="bg1"/>
                </a:solidFill>
              </a:rPr>
              <a:t>Believing in Jesus – John 8:24</a:t>
            </a:r>
          </a:p>
          <a:p>
            <a:r>
              <a:rPr lang="en-US" sz="3300" dirty="0">
                <a:solidFill>
                  <a:schemeClr val="bg1"/>
                </a:solidFill>
              </a:rPr>
              <a:t>Repenting – Acts 17:30</a:t>
            </a:r>
          </a:p>
          <a:p>
            <a:r>
              <a:rPr lang="en-US" sz="3300" dirty="0">
                <a:solidFill>
                  <a:schemeClr val="bg1"/>
                </a:solidFill>
              </a:rPr>
              <a:t>Confessing Christ – Matthew 10:32,33</a:t>
            </a:r>
          </a:p>
          <a:p>
            <a:r>
              <a:rPr lang="en-US" sz="3300" dirty="0">
                <a:solidFill>
                  <a:schemeClr val="bg1"/>
                </a:solidFill>
              </a:rPr>
              <a:t>Be Immersed For Remission of Sins - Mark 16:15,16</a:t>
            </a:r>
          </a:p>
        </p:txBody>
      </p:sp>
    </p:spTree>
    <p:extLst>
      <p:ext uri="{BB962C8B-B14F-4D97-AF65-F5344CB8AC3E}">
        <p14:creationId xmlns:p14="http://schemas.microsoft.com/office/powerpoint/2010/main" val="228273754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E7B1A36-94F5-CCDB-91A5-78285D098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095469"/>
          </a:xfrm>
        </p:spPr>
        <p:txBody>
          <a:bodyPr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Participation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D81AEFC-498B-EDD3-A27C-833F8E963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4233" y="1013988"/>
            <a:ext cx="9696261" cy="5169529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Matthew 25:10</a:t>
            </a:r>
            <a:r>
              <a:rPr lang="en-US" sz="3600" i="1" dirty="0">
                <a:solidFill>
                  <a:schemeClr val="bg1"/>
                </a:solidFill>
              </a:rPr>
              <a:t>b</a:t>
            </a:r>
            <a:endParaRPr lang="en-US" sz="36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600" dirty="0">
                <a:solidFill>
                  <a:schemeClr val="bg1"/>
                </a:solidFill>
              </a:rPr>
              <a:t>Providing Extra Oil For The Time Of Waiting:</a:t>
            </a:r>
          </a:p>
          <a:p>
            <a:r>
              <a:rPr lang="en-US" sz="3600" dirty="0">
                <a:solidFill>
                  <a:schemeClr val="bg1"/>
                </a:solidFill>
              </a:rPr>
              <a:t>The Life of a Christian in service to God and Man</a:t>
            </a:r>
          </a:p>
          <a:p>
            <a:r>
              <a:rPr lang="en-US" sz="3600" dirty="0">
                <a:solidFill>
                  <a:schemeClr val="bg1"/>
                </a:solidFill>
              </a:rPr>
              <a:t>Striving for Perfection</a:t>
            </a:r>
          </a:p>
          <a:p>
            <a:r>
              <a:rPr lang="en-US" sz="3600" dirty="0">
                <a:solidFill>
                  <a:schemeClr val="bg1"/>
                </a:solidFill>
              </a:rPr>
              <a:t>Being Truly and Constantly Penitent, gaining daily forgiveness from God</a:t>
            </a:r>
          </a:p>
          <a:p>
            <a:r>
              <a:rPr lang="en-US" sz="3600" dirty="0">
                <a:solidFill>
                  <a:schemeClr val="bg1"/>
                </a:solidFill>
              </a:rPr>
              <a:t>WITH this preparation we will truly participate in heaven </a:t>
            </a:r>
          </a:p>
        </p:txBody>
      </p:sp>
    </p:spTree>
    <p:extLst>
      <p:ext uri="{BB962C8B-B14F-4D97-AF65-F5344CB8AC3E}">
        <p14:creationId xmlns:p14="http://schemas.microsoft.com/office/powerpoint/2010/main" val="23895348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E7B1A36-94F5-CCDB-91A5-78285D098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5003"/>
            <a:ext cx="10515600" cy="938574"/>
          </a:xfrm>
        </p:spPr>
        <p:txBody>
          <a:bodyPr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PRECLUSION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D81AEFC-498B-EDD3-A27C-833F8E963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4935" y="1041148"/>
            <a:ext cx="10221361" cy="4943193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Matthew 	25:11,12</a:t>
            </a:r>
          </a:p>
          <a:p>
            <a:r>
              <a:rPr lang="en-US" sz="3600" dirty="0">
                <a:solidFill>
                  <a:schemeClr val="bg1"/>
                </a:solidFill>
              </a:rPr>
              <a:t>Unwise called out “Lord, Lord” Matthew 7:21</a:t>
            </a:r>
          </a:p>
          <a:p>
            <a:r>
              <a:rPr lang="en-US" sz="3600" dirty="0">
                <a:solidFill>
                  <a:schemeClr val="bg1"/>
                </a:solidFill>
              </a:rPr>
              <a:t>Requested the Lord to open the door</a:t>
            </a:r>
          </a:p>
          <a:p>
            <a:pPr marL="0" indent="0">
              <a:buNone/>
            </a:pPr>
            <a:r>
              <a:rPr lang="en-US" sz="3600" dirty="0">
                <a:solidFill>
                  <a:schemeClr val="bg1"/>
                </a:solidFill>
              </a:rPr>
              <a:t>What Right Did They Have To Make This Request?</a:t>
            </a:r>
          </a:p>
          <a:p>
            <a:r>
              <a:rPr lang="en-US" sz="3600" dirty="0">
                <a:solidFill>
                  <a:schemeClr val="bg1"/>
                </a:solidFill>
              </a:rPr>
              <a:t>They were part of the original parade</a:t>
            </a:r>
          </a:p>
          <a:p>
            <a:r>
              <a:rPr lang="en-US" sz="3600" dirty="0">
                <a:solidFill>
                  <a:schemeClr val="bg1"/>
                </a:solidFill>
              </a:rPr>
              <a:t>Only those invited could be such</a:t>
            </a:r>
          </a:p>
          <a:p>
            <a:r>
              <a:rPr lang="en-US" sz="3600" dirty="0">
                <a:solidFill>
                  <a:schemeClr val="bg1"/>
                </a:solidFill>
              </a:rPr>
              <a:t>Foolish virgins part of the Kingdom</a:t>
            </a:r>
          </a:p>
          <a:p>
            <a:r>
              <a:rPr lang="en-US" sz="3600" dirty="0">
                <a:solidFill>
                  <a:schemeClr val="bg1"/>
                </a:solidFill>
              </a:rPr>
              <a:t>But they were shut out of the wedding feast-heaven</a:t>
            </a:r>
          </a:p>
        </p:txBody>
      </p:sp>
    </p:spTree>
    <p:extLst>
      <p:ext uri="{BB962C8B-B14F-4D97-AF65-F5344CB8AC3E}">
        <p14:creationId xmlns:p14="http://schemas.microsoft.com/office/powerpoint/2010/main" val="337287926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E7B1A36-94F5-CCDB-91A5-78285D098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5003"/>
            <a:ext cx="10515600" cy="938574"/>
          </a:xfrm>
        </p:spPr>
        <p:txBody>
          <a:bodyPr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PRECLUSION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D81AEFC-498B-EDD3-A27C-833F8E963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4935" y="1358020"/>
            <a:ext cx="10221361" cy="4626321"/>
          </a:xfrm>
        </p:spPr>
        <p:txBody>
          <a:bodyPr>
            <a:noAutofit/>
          </a:bodyPr>
          <a:lstStyle/>
          <a:p>
            <a:r>
              <a:rPr lang="en-US" sz="3800" dirty="0">
                <a:solidFill>
                  <a:schemeClr val="bg1"/>
                </a:solidFill>
              </a:rPr>
              <a:t>Matthew 	25:11,12</a:t>
            </a:r>
          </a:p>
          <a:p>
            <a:r>
              <a:rPr lang="en-US" sz="3800" dirty="0">
                <a:solidFill>
                  <a:schemeClr val="bg1"/>
                </a:solidFill>
              </a:rPr>
              <a:t>The Lord replied, “I do not know you!”</a:t>
            </a:r>
          </a:p>
          <a:p>
            <a:r>
              <a:rPr lang="en-US" sz="3800" dirty="0">
                <a:solidFill>
                  <a:schemeClr val="bg1"/>
                </a:solidFill>
              </a:rPr>
              <a:t>Confession more than words – Matthew 10:32,33</a:t>
            </a:r>
          </a:p>
          <a:p>
            <a:pPr marL="0" indent="0">
              <a:buNone/>
            </a:pPr>
            <a:r>
              <a:rPr lang="en-US" sz="3800" dirty="0">
                <a:solidFill>
                  <a:schemeClr val="bg1"/>
                </a:solidFill>
              </a:rPr>
              <a:t>It was so unnecessary</a:t>
            </a:r>
          </a:p>
          <a:p>
            <a:r>
              <a:rPr lang="en-US" sz="3800" dirty="0">
                <a:solidFill>
                  <a:schemeClr val="bg1"/>
                </a:solidFill>
              </a:rPr>
              <a:t>God’s Word available to ALL – Matthew 28:18-20</a:t>
            </a:r>
          </a:p>
          <a:p>
            <a:r>
              <a:rPr lang="en-US" sz="3800" dirty="0">
                <a:solidFill>
                  <a:schemeClr val="bg1"/>
                </a:solidFill>
              </a:rPr>
              <a:t>God’s Grace is for ALL MEN – Titus 2:11</a:t>
            </a:r>
          </a:p>
          <a:p>
            <a:r>
              <a:rPr lang="en-US" sz="3800" dirty="0">
                <a:solidFill>
                  <a:schemeClr val="bg1"/>
                </a:solidFill>
              </a:rPr>
              <a:t>Being UNPREPARED is INEXCUSABLE!</a:t>
            </a:r>
          </a:p>
        </p:txBody>
      </p:sp>
    </p:spTree>
    <p:extLst>
      <p:ext uri="{BB962C8B-B14F-4D97-AF65-F5344CB8AC3E}">
        <p14:creationId xmlns:p14="http://schemas.microsoft.com/office/powerpoint/2010/main" val="303788718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E7B1A36-94F5-CCDB-91A5-78285D098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PRONOUNCEMENT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D81AEFC-498B-EDD3-A27C-833F8E963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9089" y="1539089"/>
            <a:ext cx="9234534" cy="4953785"/>
          </a:xfrm>
        </p:spPr>
        <p:txBody>
          <a:bodyPr>
            <a:normAutofit fontScale="92500"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Matthew 25:13</a:t>
            </a:r>
          </a:p>
          <a:p>
            <a:r>
              <a:rPr lang="en-US" sz="4000" dirty="0">
                <a:solidFill>
                  <a:schemeClr val="bg1"/>
                </a:solidFill>
              </a:rPr>
              <a:t>WATCH!</a:t>
            </a:r>
          </a:p>
          <a:p>
            <a:r>
              <a:rPr lang="en-US" sz="4000" dirty="0">
                <a:solidFill>
                  <a:schemeClr val="bg1"/>
                </a:solidFill>
              </a:rPr>
              <a:t>BE READY!</a:t>
            </a:r>
          </a:p>
          <a:p>
            <a:r>
              <a:rPr lang="en-US" sz="4000" dirty="0">
                <a:solidFill>
                  <a:schemeClr val="bg1"/>
                </a:solidFill>
              </a:rPr>
              <a:t>WHY?</a:t>
            </a:r>
          </a:p>
          <a:p>
            <a:r>
              <a:rPr lang="en-US" sz="4000" dirty="0">
                <a:solidFill>
                  <a:schemeClr val="bg1"/>
                </a:solidFill>
              </a:rPr>
              <a:t>The DAY and HOUR is unknown and unknowable to humanity – 2 Peter 3:10</a:t>
            </a:r>
          </a:p>
          <a:p>
            <a:r>
              <a:rPr lang="en-US" sz="4000" dirty="0">
                <a:solidFill>
                  <a:schemeClr val="bg1"/>
                </a:solidFill>
              </a:rPr>
              <a:t>NO PLACE for: “Live any way you want, and the day before you die, get right with God.”</a:t>
            </a:r>
          </a:p>
        </p:txBody>
      </p:sp>
    </p:spTree>
    <p:extLst>
      <p:ext uri="{BB962C8B-B14F-4D97-AF65-F5344CB8AC3E}">
        <p14:creationId xmlns:p14="http://schemas.microsoft.com/office/powerpoint/2010/main" val="5708694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1E9D6-9DB5-2A77-DA59-7569E9921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9521"/>
          </a:xfrm>
        </p:spPr>
        <p:txBody>
          <a:bodyPr>
            <a:noAutofit/>
          </a:bodyPr>
          <a:lstStyle/>
          <a:p>
            <a:r>
              <a:rPr lang="en-US" sz="6000" b="1" dirty="0">
                <a:solidFill>
                  <a:schemeClr val="bg1"/>
                </a:solidFill>
              </a:rPr>
              <a:t>IN THIS PARABLE WE HAVE SEEN: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88813C-D7E1-C9F3-93D7-4BF0041C10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6660" y="1222219"/>
            <a:ext cx="8790915" cy="5106154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PREPARATION</a:t>
            </a:r>
          </a:p>
          <a:p>
            <a:r>
              <a:rPr lang="en-US" sz="4400" dirty="0">
                <a:solidFill>
                  <a:schemeClr val="bg1"/>
                </a:solidFill>
              </a:rPr>
              <a:t>PARTICIPATION</a:t>
            </a:r>
          </a:p>
          <a:p>
            <a:r>
              <a:rPr lang="en-US" sz="4400" dirty="0">
                <a:solidFill>
                  <a:schemeClr val="bg1"/>
                </a:solidFill>
              </a:rPr>
              <a:t>PRECLUSION</a:t>
            </a:r>
          </a:p>
          <a:p>
            <a:r>
              <a:rPr lang="en-US" sz="4400" dirty="0">
                <a:solidFill>
                  <a:schemeClr val="bg1"/>
                </a:solidFill>
              </a:rPr>
              <a:t>PRONOUNCEMENT</a:t>
            </a:r>
          </a:p>
          <a:p>
            <a:r>
              <a:rPr lang="en-US" sz="4400" i="1" dirty="0">
                <a:solidFill>
                  <a:schemeClr val="bg1"/>
                </a:solidFill>
              </a:rPr>
              <a:t>BE ALERT!</a:t>
            </a:r>
          </a:p>
          <a:p>
            <a:r>
              <a:rPr lang="en-US" sz="4400" i="1" dirty="0">
                <a:solidFill>
                  <a:schemeClr val="bg1"/>
                </a:solidFill>
              </a:rPr>
              <a:t>BE  WATCHFUL!</a:t>
            </a:r>
          </a:p>
          <a:p>
            <a:r>
              <a:rPr lang="en-US" sz="4400" i="1" dirty="0">
                <a:solidFill>
                  <a:schemeClr val="bg1"/>
                </a:solidFill>
              </a:rPr>
              <a:t>BE PREPARED!</a:t>
            </a:r>
          </a:p>
        </p:txBody>
      </p:sp>
    </p:spTree>
    <p:extLst>
      <p:ext uri="{BB962C8B-B14F-4D97-AF65-F5344CB8AC3E}">
        <p14:creationId xmlns:p14="http://schemas.microsoft.com/office/powerpoint/2010/main" val="295419473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23F42-18E6-227C-533A-77AADE1A6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98C62D-D7E2-5EC2-F9FB-5757B6E446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6936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2264</TotalTime>
  <Words>385</Words>
  <Application>Microsoft Office PowerPoint</Application>
  <PresentationFormat>Widescreen</PresentationFormat>
  <Paragraphs>75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FOUR PARTS:</vt:lpstr>
      <vt:lpstr>Preparation</vt:lpstr>
      <vt:lpstr>Preparation</vt:lpstr>
      <vt:lpstr>Participation</vt:lpstr>
      <vt:lpstr>Participation</vt:lpstr>
      <vt:lpstr>PRECLUSION</vt:lpstr>
      <vt:lpstr>PRECLUSION</vt:lpstr>
      <vt:lpstr>PRONOUNCEMENT</vt:lpstr>
      <vt:lpstr>IN THIS PARABLE WE HAVE SEEN: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82</cp:revision>
  <dcterms:created xsi:type="dcterms:W3CDTF">2022-07-30T20:51:45Z</dcterms:created>
  <dcterms:modified xsi:type="dcterms:W3CDTF">2022-09-16T22:44:02Z</dcterms:modified>
</cp:coreProperties>
</file>